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0" r:id="rId14"/>
    <p:sldId id="271" r:id="rId15"/>
    <p:sldId id="268"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14" d="100"/>
          <a:sy n="114" d="100"/>
        </p:scale>
        <p:origin x="47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gif>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gif>
</file>

<file path=ppt/media/image3.gif>
</file>

<file path=ppt/media/image4.gif>
</file>

<file path=ppt/media/image5.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6A4B53A7-3209-46A6-9454-F38EAC8F11E7}" type="datetimeFigureOut">
              <a:rPr lang="en-US" smtClean="0"/>
              <a:pPr/>
              <a:t>9/8/2020</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27CE633F-9882-4A5C-83A2-1109D0C73261}" type="slidenum">
              <a:rPr lang="en-US" smtClean="0"/>
              <a:pPr/>
              <a:t>‹Nº›</a:t>
            </a:fld>
            <a:endParaRPr 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11005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pPr/>
              <a:t>9/8/2020</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‹Nº›</a:t>
            </a:fld>
            <a:endParaRPr lang="en-US"/>
          </a:p>
        </p:txBody>
      </p:sp>
    </p:spTree>
    <p:extLst>
      <p:ext uri="{BB962C8B-B14F-4D97-AF65-F5344CB8AC3E}">
        <p14:creationId xmlns:p14="http://schemas.microsoft.com/office/powerpoint/2010/main" val="3495556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pPr/>
              <a:t>9/8/2020</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‹Nº›</a:t>
            </a:fld>
            <a:endParaRPr lang="en-US"/>
          </a:p>
        </p:txBody>
      </p:sp>
    </p:spTree>
    <p:extLst>
      <p:ext uri="{BB962C8B-B14F-4D97-AF65-F5344CB8AC3E}">
        <p14:creationId xmlns:p14="http://schemas.microsoft.com/office/powerpoint/2010/main" val="2298493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pPr/>
              <a:t>9/8/2020</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‹Nº›</a:t>
            </a:fld>
            <a:endParaRPr lang="en-US"/>
          </a:p>
        </p:txBody>
      </p:sp>
    </p:spTree>
    <p:extLst>
      <p:ext uri="{BB962C8B-B14F-4D97-AF65-F5344CB8AC3E}">
        <p14:creationId xmlns:p14="http://schemas.microsoft.com/office/powerpoint/2010/main" val="2086579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6A4B53A7-3209-46A6-9454-F38EAC8F11E7}" type="datetimeFigureOut">
              <a:rPr lang="en-US" smtClean="0"/>
              <a:pPr/>
              <a:t>9/8/2020</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27CE633F-9882-4A5C-83A2-1109D0C73261}" type="slidenum">
              <a:rPr lang="en-US" smtClean="0"/>
              <a:pPr/>
              <a:t>‹Nº›</a:t>
            </a:fld>
            <a:endParaRPr 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152844465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6A4B53A7-3209-46A6-9454-F38EAC8F11E7}" type="datetimeFigureOut">
              <a:rPr lang="en-US" smtClean="0"/>
              <a:pPr/>
              <a:t>9/8/2020</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pPr/>
              <a:t>‹Nº›</a:t>
            </a:fld>
            <a:endParaRPr lang="en-US"/>
          </a:p>
        </p:txBody>
      </p:sp>
    </p:spTree>
    <p:extLst>
      <p:ext uri="{BB962C8B-B14F-4D97-AF65-F5344CB8AC3E}">
        <p14:creationId xmlns:p14="http://schemas.microsoft.com/office/powerpoint/2010/main" val="252076729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257300" y="2909102"/>
            <a:ext cx="4800600" cy="299639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633864" y="2909102"/>
            <a:ext cx="4800600" cy="299639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6A4B53A7-3209-46A6-9454-F38EAC8F11E7}" type="datetimeFigureOut">
              <a:rPr lang="en-US" smtClean="0"/>
              <a:pPr/>
              <a:t>9/8/2020</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CE633F-9882-4A5C-83A2-1109D0C73261}" type="slidenum">
              <a:rPr lang="en-US" smtClean="0"/>
              <a:pPr/>
              <a:t>‹Nº›</a:t>
            </a:fld>
            <a:endParaRPr lang="en-US"/>
          </a:p>
        </p:txBody>
      </p:sp>
    </p:spTree>
    <p:extLst>
      <p:ext uri="{BB962C8B-B14F-4D97-AF65-F5344CB8AC3E}">
        <p14:creationId xmlns:p14="http://schemas.microsoft.com/office/powerpoint/2010/main" val="3730196734"/>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6A4B53A7-3209-46A6-9454-F38EAC8F11E7}" type="datetimeFigureOut">
              <a:rPr lang="en-US" smtClean="0"/>
              <a:pPr/>
              <a:t>9/8/2020</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CE633F-9882-4A5C-83A2-1109D0C73261}" type="slidenum">
              <a:rPr lang="en-US" smtClean="0"/>
              <a:pPr/>
              <a:t>‹Nº›</a:t>
            </a:fld>
            <a:endParaRPr lang="en-US"/>
          </a:p>
        </p:txBody>
      </p:sp>
    </p:spTree>
    <p:extLst>
      <p:ext uri="{BB962C8B-B14F-4D97-AF65-F5344CB8AC3E}">
        <p14:creationId xmlns:p14="http://schemas.microsoft.com/office/powerpoint/2010/main" val="1553789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4B53A7-3209-46A6-9454-F38EAC8F11E7}" type="datetimeFigureOut">
              <a:rPr lang="en-US" smtClean="0"/>
              <a:pPr/>
              <a:t>9/8/2020</a:t>
            </a:fld>
            <a:endParaRPr lang="en-US" dirty="0"/>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CE633F-9882-4A5C-83A2-1109D0C73261}" type="slidenum">
              <a:rPr lang="en-US" smtClean="0"/>
              <a:pPr/>
              <a:t>‹Nº›</a:t>
            </a:fld>
            <a:endParaRPr lang="en-US"/>
          </a:p>
        </p:txBody>
      </p:sp>
    </p:spTree>
    <p:extLst>
      <p:ext uri="{BB962C8B-B14F-4D97-AF65-F5344CB8AC3E}">
        <p14:creationId xmlns:p14="http://schemas.microsoft.com/office/powerpoint/2010/main" val="572136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65051" y="6375679"/>
            <a:ext cx="1233355" cy="348462"/>
          </a:xfrm>
        </p:spPr>
        <p:txBody>
          <a:bodyPr/>
          <a:lstStyle/>
          <a:p>
            <a:fld id="{6A4B53A7-3209-46A6-9454-F38EAC8F11E7}" type="datetimeFigureOut">
              <a:rPr lang="en-US" smtClean="0"/>
              <a:pPr/>
              <a:t>9/8/2020</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a:p>
        </p:txBody>
      </p:sp>
      <p:sp>
        <p:nvSpPr>
          <p:cNvPr id="7" name="Slide Number Placeholder 6"/>
          <p:cNvSpPr>
            <a:spLocks noGrp="1"/>
          </p:cNvSpPr>
          <p:nvPr>
            <p:ph type="sldNum" sz="quarter" idx="12"/>
          </p:nvPr>
        </p:nvSpPr>
        <p:spPr>
          <a:xfrm>
            <a:off x="5691014" y="6375679"/>
            <a:ext cx="1232456" cy="345796"/>
          </a:xfrm>
        </p:spPr>
        <p:txBody>
          <a:bodyPr/>
          <a:lstStyle/>
          <a:p>
            <a:fld id="{27CE633F-9882-4A5C-83A2-1109D0C73261}" type="slidenum">
              <a:rPr lang="en-US" smtClean="0"/>
              <a:pPr/>
              <a:t>‹Nº›</a:t>
            </a:fld>
            <a:endParaRPr 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93358626"/>
      </p:ext>
    </p:extLst>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765950" y="6375679"/>
            <a:ext cx="1232456" cy="348462"/>
          </a:xfrm>
        </p:spPr>
        <p:txBody>
          <a:bodyPr/>
          <a:lstStyle/>
          <a:p>
            <a:fld id="{6A4B53A7-3209-46A6-9454-F38EAC8F11E7}" type="datetimeFigureOut">
              <a:rPr lang="en-US" smtClean="0"/>
              <a:pPr/>
              <a:t>9/8/2020</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a:p>
        </p:txBody>
      </p:sp>
      <p:sp>
        <p:nvSpPr>
          <p:cNvPr id="7" name="Slide Number Placeholder 6"/>
          <p:cNvSpPr>
            <a:spLocks noGrp="1"/>
          </p:cNvSpPr>
          <p:nvPr>
            <p:ph type="sldNum" sz="quarter" idx="12"/>
          </p:nvPr>
        </p:nvSpPr>
        <p:spPr>
          <a:xfrm>
            <a:off x="5687568" y="6375679"/>
            <a:ext cx="1234440" cy="345796"/>
          </a:xfrm>
        </p:spPr>
        <p:txBody>
          <a:bodyPr/>
          <a:lstStyle/>
          <a:p>
            <a:fld id="{27CE633F-9882-4A5C-83A2-1109D0C73261}" type="slidenum">
              <a:rPr lang="en-US" smtClean="0"/>
              <a:pPr/>
              <a:t>‹Nº›</a:t>
            </a:fld>
            <a:endParaRPr lang="en-US"/>
          </a:p>
        </p:txBody>
      </p:sp>
    </p:spTree>
    <p:extLst>
      <p:ext uri="{BB962C8B-B14F-4D97-AF65-F5344CB8AC3E}">
        <p14:creationId xmlns:p14="http://schemas.microsoft.com/office/powerpoint/2010/main" val="31387202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6A4B53A7-3209-46A6-9454-F38EAC8F11E7}" type="datetimeFigureOut">
              <a:rPr lang="en-US" smtClean="0"/>
              <a:pPr/>
              <a:t>9/8/2020</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27CE633F-9882-4A5C-83A2-1109D0C73261}" type="slidenum">
              <a:rPr lang="en-US" smtClean="0"/>
              <a:pPr/>
              <a:t>‹Nº›</a:t>
            </a:fld>
            <a:endParaRPr 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73892894"/>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5.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355813-9746-4BF6-A08F-3C67673911CF}"/>
              </a:ext>
            </a:extLst>
          </p:cNvPr>
          <p:cNvSpPr>
            <a:spLocks noGrp="1"/>
          </p:cNvSpPr>
          <p:nvPr>
            <p:ph type="ctrTitle"/>
          </p:nvPr>
        </p:nvSpPr>
        <p:spPr/>
        <p:txBody>
          <a:bodyPr/>
          <a:lstStyle/>
          <a:p>
            <a:r>
              <a:rPr lang="es-ES" dirty="0"/>
              <a:t>Producto de unidad 3</a:t>
            </a:r>
            <a:endParaRPr lang="es-EC" dirty="0"/>
          </a:p>
        </p:txBody>
      </p:sp>
      <p:sp>
        <p:nvSpPr>
          <p:cNvPr id="3" name="Subtítulo 2">
            <a:extLst>
              <a:ext uri="{FF2B5EF4-FFF2-40B4-BE49-F238E27FC236}">
                <a16:creationId xmlns:a16="http://schemas.microsoft.com/office/drawing/2014/main" id="{905758D4-7B88-4EA6-BE54-60ADD77EED5A}"/>
              </a:ext>
            </a:extLst>
          </p:cNvPr>
          <p:cNvSpPr>
            <a:spLocks noGrp="1"/>
          </p:cNvSpPr>
          <p:nvPr>
            <p:ph type="subTitle" idx="1"/>
          </p:nvPr>
        </p:nvSpPr>
        <p:spPr>
          <a:xfrm>
            <a:off x="1078523" y="5181601"/>
            <a:ext cx="10318418" cy="1460362"/>
          </a:xfrm>
        </p:spPr>
        <p:txBody>
          <a:bodyPr>
            <a:normAutofit/>
          </a:bodyPr>
          <a:lstStyle/>
          <a:p>
            <a:r>
              <a:rPr lang="es-ES" sz="2400" dirty="0"/>
              <a:t>Integrantes</a:t>
            </a:r>
          </a:p>
          <a:p>
            <a:r>
              <a:rPr lang="es-MX" sz="2400" dirty="0" err="1"/>
              <a:t>Jhonatan</a:t>
            </a:r>
            <a:r>
              <a:rPr lang="es-MX" sz="2400" dirty="0"/>
              <a:t> Tituaña, Bryan Azuero, Javier Arteaga</a:t>
            </a:r>
            <a:endParaRPr lang="es-EC" sz="2400" dirty="0"/>
          </a:p>
        </p:txBody>
      </p:sp>
    </p:spTree>
    <p:extLst>
      <p:ext uri="{BB962C8B-B14F-4D97-AF65-F5344CB8AC3E}">
        <p14:creationId xmlns:p14="http://schemas.microsoft.com/office/powerpoint/2010/main" val="31550937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a:extLst>
              <a:ext uri="{FF2B5EF4-FFF2-40B4-BE49-F238E27FC236}">
                <a16:creationId xmlns:a16="http://schemas.microsoft.com/office/drawing/2014/main" id="{19692239-74EF-42B7-AC00-19FC6B3D4AC2}"/>
              </a:ext>
            </a:extLst>
          </p:cNvPr>
          <p:cNvPicPr>
            <a:picLocks noGrp="1" noChangeAspect="1"/>
          </p:cNvPicPr>
          <p:nvPr>
            <p:ph idx="1"/>
          </p:nvPr>
        </p:nvPicPr>
        <p:blipFill rotWithShape="1">
          <a:blip r:embed="rId2"/>
          <a:srcRect l="1398" t="9033" r="3657" b="12060"/>
          <a:stretch/>
        </p:blipFill>
        <p:spPr>
          <a:xfrm>
            <a:off x="1298712" y="1043905"/>
            <a:ext cx="10209100" cy="4770189"/>
          </a:xfrm>
          <a:prstGeom prst="rect">
            <a:avLst/>
          </a:prstGeom>
        </p:spPr>
      </p:pic>
    </p:spTree>
    <p:extLst>
      <p:ext uri="{BB962C8B-B14F-4D97-AF65-F5344CB8AC3E}">
        <p14:creationId xmlns:p14="http://schemas.microsoft.com/office/powerpoint/2010/main" val="15341652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6EAA0F4-8D50-42F8-A57E-98D9B9D28E21}"/>
              </a:ext>
            </a:extLst>
          </p:cNvPr>
          <p:cNvSpPr>
            <a:spLocks noGrp="1"/>
          </p:cNvSpPr>
          <p:nvPr>
            <p:ph type="title"/>
          </p:nvPr>
        </p:nvSpPr>
        <p:spPr>
          <a:xfrm>
            <a:off x="1251678" y="382385"/>
            <a:ext cx="10178322" cy="1380154"/>
          </a:xfrm>
        </p:spPr>
        <p:txBody>
          <a:bodyPr>
            <a:normAutofit fontScale="90000"/>
          </a:bodyPr>
          <a:lstStyle/>
          <a:p>
            <a:r>
              <a:rPr lang="es-EC" dirty="0"/>
              <a:t>Ejemplo-Sistema de riego automático</a:t>
            </a:r>
          </a:p>
        </p:txBody>
      </p:sp>
      <p:pic>
        <p:nvPicPr>
          <p:cNvPr id="4" name="Marcador de contenido 3">
            <a:extLst>
              <a:ext uri="{FF2B5EF4-FFF2-40B4-BE49-F238E27FC236}">
                <a16:creationId xmlns:a16="http://schemas.microsoft.com/office/drawing/2014/main" id="{AFFE5DCF-5B5B-4A26-B029-8AD6423B6B4D}"/>
              </a:ext>
            </a:extLst>
          </p:cNvPr>
          <p:cNvPicPr>
            <a:picLocks noGrp="1" noChangeAspect="1"/>
          </p:cNvPicPr>
          <p:nvPr>
            <p:ph idx="1"/>
          </p:nvPr>
        </p:nvPicPr>
        <p:blipFill rotWithShape="1">
          <a:blip r:embed="rId2"/>
          <a:srcRect l="569" t="13628" r="2412" b="10232"/>
          <a:stretch/>
        </p:blipFill>
        <p:spPr>
          <a:xfrm>
            <a:off x="1364974" y="2060711"/>
            <a:ext cx="9488556" cy="4186727"/>
          </a:xfrm>
          <a:prstGeom prst="rect">
            <a:avLst/>
          </a:prstGeom>
        </p:spPr>
      </p:pic>
    </p:spTree>
    <p:extLst>
      <p:ext uri="{BB962C8B-B14F-4D97-AF65-F5344CB8AC3E}">
        <p14:creationId xmlns:p14="http://schemas.microsoft.com/office/powerpoint/2010/main" val="154668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a:extLst>
              <a:ext uri="{FF2B5EF4-FFF2-40B4-BE49-F238E27FC236}">
                <a16:creationId xmlns:a16="http://schemas.microsoft.com/office/drawing/2014/main" id="{5B797A59-A5D4-4F12-A595-FF83BBB6FFA7}"/>
              </a:ext>
            </a:extLst>
          </p:cNvPr>
          <p:cNvPicPr>
            <a:picLocks noGrp="1" noChangeAspect="1"/>
          </p:cNvPicPr>
          <p:nvPr>
            <p:ph idx="1"/>
          </p:nvPr>
        </p:nvPicPr>
        <p:blipFill rotWithShape="1">
          <a:blip r:embed="rId2"/>
          <a:srcRect l="1399" t="9771" r="4072" b="12797"/>
          <a:stretch/>
        </p:blipFill>
        <p:spPr>
          <a:xfrm>
            <a:off x="1908312" y="1126434"/>
            <a:ext cx="8834277" cy="4068418"/>
          </a:xfrm>
          <a:prstGeom prst="rect">
            <a:avLst/>
          </a:prstGeom>
        </p:spPr>
      </p:pic>
    </p:spTree>
    <p:extLst>
      <p:ext uri="{BB962C8B-B14F-4D97-AF65-F5344CB8AC3E}">
        <p14:creationId xmlns:p14="http://schemas.microsoft.com/office/powerpoint/2010/main" val="13045658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71E4CE-EF82-4F23-A0F1-6C76AEA67CD2}"/>
              </a:ext>
            </a:extLst>
          </p:cNvPr>
          <p:cNvSpPr>
            <a:spLocks noGrp="1"/>
          </p:cNvSpPr>
          <p:nvPr>
            <p:ph type="title"/>
          </p:nvPr>
        </p:nvSpPr>
        <p:spPr/>
        <p:txBody>
          <a:bodyPr/>
          <a:lstStyle/>
          <a:p>
            <a:r>
              <a:rPr lang="es-ES" dirty="0"/>
              <a:t>SIMULACION EN PROTEUS</a:t>
            </a:r>
            <a:endParaRPr lang="es-EC" dirty="0"/>
          </a:p>
        </p:txBody>
      </p:sp>
      <p:sp>
        <p:nvSpPr>
          <p:cNvPr id="3" name="Marcador de contenido 2">
            <a:extLst>
              <a:ext uri="{FF2B5EF4-FFF2-40B4-BE49-F238E27FC236}">
                <a16:creationId xmlns:a16="http://schemas.microsoft.com/office/drawing/2014/main" id="{6D5A0159-B9E5-4C88-869C-82DD0A8BF9C2}"/>
              </a:ext>
            </a:extLst>
          </p:cNvPr>
          <p:cNvSpPr>
            <a:spLocks noGrp="1"/>
          </p:cNvSpPr>
          <p:nvPr>
            <p:ph idx="1"/>
          </p:nvPr>
        </p:nvSpPr>
        <p:spPr>
          <a:xfrm>
            <a:off x="1054538" y="1396767"/>
            <a:ext cx="7300898" cy="5247314"/>
          </a:xfrm>
        </p:spPr>
        <p:txBody>
          <a:bodyPr>
            <a:normAutofit lnSpcReduction="10000"/>
          </a:bodyPr>
          <a:lstStyle/>
          <a:p>
            <a:r>
              <a:rPr lang="es-ES" sz="2400" i="0" dirty="0">
                <a:solidFill>
                  <a:schemeClr val="tx2">
                    <a:lumMod val="90000"/>
                    <a:lumOff val="10000"/>
                  </a:schemeClr>
                </a:solidFill>
                <a:effectLst/>
                <a:cs typeface="Arial" panose="020B0604020202020204" pitchFamily="34" charset="0"/>
              </a:rPr>
              <a:t>Se trata de un software comercial creado por Labcenter Electronics, caracterizado por su potencia y facilidad de uso. La razon principal que los condujo a experimentar con proteus fue su capacidad para simular circuitos basados en microcontroladores, con toda la electrónica que rodea a estos diseños(chips, leds, Teclados, Displays LCD, terminales RS-232,etc), y hacerlo en tiempo real y de forma interactiva.</a:t>
            </a:r>
            <a:endParaRPr lang="es-ES" sz="2400" dirty="0">
              <a:solidFill>
                <a:schemeClr val="tx2">
                  <a:lumMod val="90000"/>
                  <a:lumOff val="10000"/>
                </a:schemeClr>
              </a:solidFill>
              <a:cs typeface="Arial" panose="020B0604020202020204" pitchFamily="34" charset="0"/>
            </a:endParaRPr>
          </a:p>
          <a:p>
            <a:r>
              <a:rPr lang="es-ES" sz="2400" dirty="0">
                <a:solidFill>
                  <a:schemeClr val="tx2">
                    <a:lumMod val="90000"/>
                    <a:lumOff val="10000"/>
                  </a:schemeClr>
                </a:solidFill>
                <a:cs typeface="Arial" panose="020B0604020202020204" pitchFamily="34" charset="0"/>
              </a:rPr>
              <a:t>Esta representa otra alternativa de simular el comportamiento de nuestro circuito sin necesidad de manipular el hardware a través de un lenguaje de programación. Para esto solo utilizaremos el conocimiento previo de circuitos eléctricos.</a:t>
            </a:r>
            <a:endParaRPr lang="es-EC" sz="2400" dirty="0">
              <a:solidFill>
                <a:schemeClr val="tx2">
                  <a:lumMod val="90000"/>
                  <a:lumOff val="10000"/>
                </a:schemeClr>
              </a:solidFill>
              <a:cs typeface="Arial" panose="020B0604020202020204" pitchFamily="34" charset="0"/>
            </a:endParaRPr>
          </a:p>
        </p:txBody>
      </p:sp>
      <p:pic>
        <p:nvPicPr>
          <p:cNvPr id="1026" name="Picture 2" descr="Proteus Software: Introducción y Explicación (2020) - Software para Todo">
            <a:extLst>
              <a:ext uri="{FF2B5EF4-FFF2-40B4-BE49-F238E27FC236}">
                <a16:creationId xmlns:a16="http://schemas.microsoft.com/office/drawing/2014/main" id="{60AD0DA0-C222-4976-AE4E-9032165D12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66601" y="1761688"/>
            <a:ext cx="3063399" cy="2078922"/>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n 3">
            <a:extLst>
              <a:ext uri="{FF2B5EF4-FFF2-40B4-BE49-F238E27FC236}">
                <a16:creationId xmlns:a16="http://schemas.microsoft.com/office/drawing/2014/main" id="{65FDBCD2-CEB7-4F61-AF78-E1FDF2694BD5}"/>
              </a:ext>
            </a:extLst>
          </p:cNvPr>
          <p:cNvPicPr>
            <a:picLocks noChangeAspect="1"/>
          </p:cNvPicPr>
          <p:nvPr/>
        </p:nvPicPr>
        <p:blipFill>
          <a:blip r:embed="rId3"/>
          <a:stretch>
            <a:fillRect/>
          </a:stretch>
        </p:blipFill>
        <p:spPr>
          <a:xfrm>
            <a:off x="8366601" y="4329743"/>
            <a:ext cx="3267512" cy="2061644"/>
          </a:xfrm>
          <a:prstGeom prst="rect">
            <a:avLst/>
          </a:prstGeom>
        </p:spPr>
      </p:pic>
    </p:spTree>
    <p:extLst>
      <p:ext uri="{BB962C8B-B14F-4D97-AF65-F5344CB8AC3E}">
        <p14:creationId xmlns:p14="http://schemas.microsoft.com/office/powerpoint/2010/main" val="9020195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BAD0D5-275E-4167-B798-05371E66A3E3}"/>
              </a:ext>
            </a:extLst>
          </p:cNvPr>
          <p:cNvSpPr>
            <a:spLocks noGrp="1"/>
          </p:cNvSpPr>
          <p:nvPr>
            <p:ph type="title"/>
          </p:nvPr>
        </p:nvSpPr>
        <p:spPr>
          <a:xfrm>
            <a:off x="1251678" y="382385"/>
            <a:ext cx="5440261" cy="746258"/>
          </a:xfrm>
        </p:spPr>
        <p:txBody>
          <a:bodyPr>
            <a:normAutofit fontScale="90000"/>
          </a:bodyPr>
          <a:lstStyle/>
          <a:p>
            <a:r>
              <a:rPr lang="es-ES" dirty="0"/>
              <a:t>Sistema de riego</a:t>
            </a:r>
            <a:endParaRPr lang="es-EC" dirty="0"/>
          </a:p>
        </p:txBody>
      </p:sp>
      <p:pic>
        <p:nvPicPr>
          <p:cNvPr id="5" name="Imagen 4">
            <a:extLst>
              <a:ext uri="{FF2B5EF4-FFF2-40B4-BE49-F238E27FC236}">
                <a16:creationId xmlns:a16="http://schemas.microsoft.com/office/drawing/2014/main" id="{0F45A91A-AAC5-475E-B699-8B52C66A62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5351" y="1706502"/>
            <a:ext cx="3620891" cy="2420501"/>
          </a:xfrm>
          <a:prstGeom prst="rect">
            <a:avLst/>
          </a:prstGeom>
        </p:spPr>
      </p:pic>
      <p:pic>
        <p:nvPicPr>
          <p:cNvPr id="7" name="Imagen 6">
            <a:extLst>
              <a:ext uri="{FF2B5EF4-FFF2-40B4-BE49-F238E27FC236}">
                <a16:creationId xmlns:a16="http://schemas.microsoft.com/office/drawing/2014/main" id="{07D184F6-D4F2-481E-981D-6441476857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6414" y="1706502"/>
            <a:ext cx="4533908" cy="2355855"/>
          </a:xfrm>
          <a:prstGeom prst="rect">
            <a:avLst/>
          </a:prstGeom>
        </p:spPr>
      </p:pic>
      <p:pic>
        <p:nvPicPr>
          <p:cNvPr id="8" name="Imagen 7">
            <a:extLst>
              <a:ext uri="{FF2B5EF4-FFF2-40B4-BE49-F238E27FC236}">
                <a16:creationId xmlns:a16="http://schemas.microsoft.com/office/drawing/2014/main" id="{883A7655-6F06-41FF-881D-19EF108187DA}"/>
              </a:ext>
            </a:extLst>
          </p:cNvPr>
          <p:cNvPicPr>
            <a:picLocks noChangeAspect="1"/>
          </p:cNvPicPr>
          <p:nvPr/>
        </p:nvPicPr>
        <p:blipFill rotWithShape="1">
          <a:blip r:embed="rId4"/>
          <a:srcRect t="15780" r="43853" b="39822"/>
          <a:stretch/>
        </p:blipFill>
        <p:spPr>
          <a:xfrm>
            <a:off x="1805351" y="4302074"/>
            <a:ext cx="4886588" cy="2173541"/>
          </a:xfrm>
          <a:prstGeom prst="rect">
            <a:avLst/>
          </a:prstGeom>
        </p:spPr>
      </p:pic>
      <p:sp>
        <p:nvSpPr>
          <p:cNvPr id="9" name="CuadroTexto 8">
            <a:extLst>
              <a:ext uri="{FF2B5EF4-FFF2-40B4-BE49-F238E27FC236}">
                <a16:creationId xmlns:a16="http://schemas.microsoft.com/office/drawing/2014/main" id="{70EC35EB-FE4A-4F15-BD37-8E7521D80250}"/>
              </a:ext>
            </a:extLst>
          </p:cNvPr>
          <p:cNvSpPr txBox="1"/>
          <p:nvPr/>
        </p:nvSpPr>
        <p:spPr>
          <a:xfrm flipH="1">
            <a:off x="2114113" y="1398725"/>
            <a:ext cx="2692692" cy="307777"/>
          </a:xfrm>
          <a:prstGeom prst="rect">
            <a:avLst/>
          </a:prstGeom>
          <a:noFill/>
        </p:spPr>
        <p:txBody>
          <a:bodyPr wrap="square" rtlCol="0">
            <a:spAutoFit/>
          </a:bodyPr>
          <a:lstStyle/>
          <a:p>
            <a:r>
              <a:rPr lang="es-ES" sz="1400" dirty="0"/>
              <a:t>Análisis: Tabla de verdad y mapa K</a:t>
            </a:r>
            <a:endParaRPr lang="es-EC" sz="1400" dirty="0"/>
          </a:p>
        </p:txBody>
      </p:sp>
      <p:sp>
        <p:nvSpPr>
          <p:cNvPr id="11" name="CuadroTexto 10">
            <a:extLst>
              <a:ext uri="{FF2B5EF4-FFF2-40B4-BE49-F238E27FC236}">
                <a16:creationId xmlns:a16="http://schemas.microsoft.com/office/drawing/2014/main" id="{28EE69C1-2867-42CC-8B42-88BE4B22015C}"/>
              </a:ext>
            </a:extLst>
          </p:cNvPr>
          <p:cNvSpPr txBox="1"/>
          <p:nvPr/>
        </p:nvSpPr>
        <p:spPr>
          <a:xfrm flipH="1">
            <a:off x="6406414" y="1263684"/>
            <a:ext cx="2692692" cy="307777"/>
          </a:xfrm>
          <a:prstGeom prst="rect">
            <a:avLst/>
          </a:prstGeom>
          <a:noFill/>
        </p:spPr>
        <p:txBody>
          <a:bodyPr wrap="square" rtlCol="0">
            <a:spAutoFit/>
          </a:bodyPr>
          <a:lstStyle/>
          <a:p>
            <a:r>
              <a:rPr lang="es-ES" sz="1400" dirty="0"/>
              <a:t>Simulación en proteus</a:t>
            </a:r>
            <a:endParaRPr lang="es-EC" sz="1400" dirty="0"/>
          </a:p>
        </p:txBody>
      </p:sp>
      <p:sp>
        <p:nvSpPr>
          <p:cNvPr id="13" name="CuadroTexto 12">
            <a:extLst>
              <a:ext uri="{FF2B5EF4-FFF2-40B4-BE49-F238E27FC236}">
                <a16:creationId xmlns:a16="http://schemas.microsoft.com/office/drawing/2014/main" id="{2BF878EA-DC6B-415F-9C4A-10E0554DBA2D}"/>
              </a:ext>
            </a:extLst>
          </p:cNvPr>
          <p:cNvSpPr txBox="1"/>
          <p:nvPr/>
        </p:nvSpPr>
        <p:spPr>
          <a:xfrm flipH="1">
            <a:off x="7039848" y="5094334"/>
            <a:ext cx="2692692" cy="523220"/>
          </a:xfrm>
          <a:prstGeom prst="rect">
            <a:avLst/>
          </a:prstGeom>
          <a:noFill/>
        </p:spPr>
        <p:txBody>
          <a:bodyPr wrap="square" rtlCol="0">
            <a:spAutoFit/>
          </a:bodyPr>
          <a:lstStyle/>
          <a:p>
            <a:r>
              <a:rPr lang="es-ES" sz="1400" dirty="0"/>
              <a:t>Simulación en constructor visual de protoboard</a:t>
            </a:r>
            <a:endParaRPr lang="es-EC" sz="1400" dirty="0"/>
          </a:p>
        </p:txBody>
      </p:sp>
    </p:spTree>
    <p:extLst>
      <p:ext uri="{BB962C8B-B14F-4D97-AF65-F5344CB8AC3E}">
        <p14:creationId xmlns:p14="http://schemas.microsoft.com/office/powerpoint/2010/main" val="2033103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35A5C5-9DC5-494E-BED6-FEF47297764A}"/>
              </a:ext>
            </a:extLst>
          </p:cNvPr>
          <p:cNvSpPr>
            <a:spLocks noGrp="1"/>
          </p:cNvSpPr>
          <p:nvPr>
            <p:ph type="title"/>
          </p:nvPr>
        </p:nvSpPr>
        <p:spPr/>
        <p:txBody>
          <a:bodyPr/>
          <a:lstStyle/>
          <a:p>
            <a:r>
              <a:rPr lang="es-ES" dirty="0"/>
              <a:t>Alarma para incendios</a:t>
            </a:r>
            <a:endParaRPr lang="es-EC" dirty="0"/>
          </a:p>
        </p:txBody>
      </p:sp>
      <p:pic>
        <p:nvPicPr>
          <p:cNvPr id="5" name="Imagen 4">
            <a:extLst>
              <a:ext uri="{FF2B5EF4-FFF2-40B4-BE49-F238E27FC236}">
                <a16:creationId xmlns:a16="http://schemas.microsoft.com/office/drawing/2014/main" id="{0E157E40-A349-45CD-97FD-39CB0F0FF3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0920" y="1128451"/>
            <a:ext cx="5388720" cy="2654984"/>
          </a:xfrm>
          <a:prstGeom prst="rect">
            <a:avLst/>
          </a:prstGeom>
        </p:spPr>
      </p:pic>
      <p:pic>
        <p:nvPicPr>
          <p:cNvPr id="7" name="Imagen 6">
            <a:extLst>
              <a:ext uri="{FF2B5EF4-FFF2-40B4-BE49-F238E27FC236}">
                <a16:creationId xmlns:a16="http://schemas.microsoft.com/office/drawing/2014/main" id="{7864688F-0FBE-4ED7-8EA6-AF30BE0C93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0920" y="3892436"/>
            <a:ext cx="6585358" cy="2583179"/>
          </a:xfrm>
          <a:prstGeom prst="rect">
            <a:avLst/>
          </a:prstGeom>
        </p:spPr>
      </p:pic>
    </p:spTree>
    <p:extLst>
      <p:ext uri="{BB962C8B-B14F-4D97-AF65-F5344CB8AC3E}">
        <p14:creationId xmlns:p14="http://schemas.microsoft.com/office/powerpoint/2010/main" val="31375478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15481DF-5F1F-47DD-9AD3-7F7CFD9C8303}"/>
              </a:ext>
            </a:extLst>
          </p:cNvPr>
          <p:cNvSpPr>
            <a:spLocks noGrp="1"/>
          </p:cNvSpPr>
          <p:nvPr>
            <p:ph type="title"/>
          </p:nvPr>
        </p:nvSpPr>
        <p:spPr/>
        <p:txBody>
          <a:bodyPr/>
          <a:lstStyle/>
          <a:p>
            <a:r>
              <a:rPr lang="es-ES" dirty="0"/>
              <a:t>bibliografía</a:t>
            </a:r>
            <a:endParaRPr lang="es-EC" dirty="0"/>
          </a:p>
        </p:txBody>
      </p:sp>
      <p:pic>
        <p:nvPicPr>
          <p:cNvPr id="11" name="Marcador de contenido 10">
            <a:extLst>
              <a:ext uri="{FF2B5EF4-FFF2-40B4-BE49-F238E27FC236}">
                <a16:creationId xmlns:a16="http://schemas.microsoft.com/office/drawing/2014/main" id="{3BBC216A-8971-47DD-BBF1-63DA562CC778}"/>
              </a:ext>
            </a:extLst>
          </p:cNvPr>
          <p:cNvPicPr>
            <a:picLocks noGrp="1" noChangeAspect="1"/>
          </p:cNvPicPr>
          <p:nvPr>
            <p:ph idx="1"/>
          </p:nvPr>
        </p:nvPicPr>
        <p:blipFill>
          <a:blip r:embed="rId2"/>
          <a:stretch>
            <a:fillRect/>
          </a:stretch>
        </p:blipFill>
        <p:spPr>
          <a:xfrm>
            <a:off x="1189534" y="1580957"/>
            <a:ext cx="9812931" cy="4660816"/>
          </a:xfrm>
          <a:prstGeom prst="rect">
            <a:avLst/>
          </a:prstGeom>
        </p:spPr>
      </p:pic>
    </p:spTree>
    <p:extLst>
      <p:ext uri="{BB962C8B-B14F-4D97-AF65-F5344CB8AC3E}">
        <p14:creationId xmlns:p14="http://schemas.microsoft.com/office/powerpoint/2010/main" val="2401641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C728F0C4-5772-4D9C-8A46-BA510A11AB19}"/>
              </a:ext>
            </a:extLst>
          </p:cNvPr>
          <p:cNvSpPr>
            <a:spLocks noGrp="1"/>
          </p:cNvSpPr>
          <p:nvPr>
            <p:ph idx="1"/>
          </p:nvPr>
        </p:nvSpPr>
        <p:spPr>
          <a:xfrm>
            <a:off x="1317938" y="828262"/>
            <a:ext cx="10178322" cy="5082208"/>
          </a:xfrm>
        </p:spPr>
        <p:txBody>
          <a:bodyPr/>
          <a:lstStyle/>
          <a:p>
            <a:r>
              <a:rPr lang="es-MX" b="1" dirty="0"/>
              <a:t>Objetivo general</a:t>
            </a:r>
          </a:p>
          <a:p>
            <a:r>
              <a:rPr lang="es-MX" dirty="0"/>
              <a:t>Desarrollar un ejemplo de  un sistema de riego automático y una alarma de incendios utilizando el lenguaje de programación Python y seleccione las operaciones por medio de la lectura de los puertos virtuales de una Raspberry PI.</a:t>
            </a:r>
          </a:p>
          <a:p>
            <a:r>
              <a:rPr lang="es-MX" b="1" dirty="0"/>
              <a:t>Objetivos específicos</a:t>
            </a:r>
          </a:p>
          <a:p>
            <a:r>
              <a:rPr lang="es-MX" dirty="0"/>
              <a:t>Comprender todos los conceptos más básicos de programación orientada a objetos y el uso de las librerías.</a:t>
            </a:r>
          </a:p>
          <a:p>
            <a:r>
              <a:rPr lang="es-MX" dirty="0"/>
              <a:t>Comprender, seleccionar y aplicar los conceptos fundamentales aprendidos en el lenguaje de programación en Python</a:t>
            </a:r>
          </a:p>
          <a:p>
            <a:endParaRPr lang="es-EC" dirty="0"/>
          </a:p>
        </p:txBody>
      </p:sp>
    </p:spTree>
    <p:extLst>
      <p:ext uri="{BB962C8B-B14F-4D97-AF65-F5344CB8AC3E}">
        <p14:creationId xmlns:p14="http://schemas.microsoft.com/office/powerpoint/2010/main" val="1280302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5C489E-CF37-466B-A8DB-B78DE2FD5579}"/>
              </a:ext>
            </a:extLst>
          </p:cNvPr>
          <p:cNvSpPr>
            <a:spLocks noGrp="1"/>
          </p:cNvSpPr>
          <p:nvPr>
            <p:ph type="title"/>
          </p:nvPr>
        </p:nvSpPr>
        <p:spPr>
          <a:xfrm>
            <a:off x="1251678" y="382385"/>
            <a:ext cx="10178322" cy="863319"/>
          </a:xfrm>
        </p:spPr>
        <p:txBody>
          <a:bodyPr/>
          <a:lstStyle/>
          <a:p>
            <a:r>
              <a:rPr lang="es-EC" dirty="0"/>
              <a:t>Smart home</a:t>
            </a:r>
          </a:p>
        </p:txBody>
      </p:sp>
      <p:sp>
        <p:nvSpPr>
          <p:cNvPr id="3" name="Marcador de contenido 2">
            <a:extLst>
              <a:ext uri="{FF2B5EF4-FFF2-40B4-BE49-F238E27FC236}">
                <a16:creationId xmlns:a16="http://schemas.microsoft.com/office/drawing/2014/main" id="{046FCB8A-9955-4EF3-A77E-9C7F296FB68E}"/>
              </a:ext>
            </a:extLst>
          </p:cNvPr>
          <p:cNvSpPr>
            <a:spLocks noGrp="1"/>
          </p:cNvSpPr>
          <p:nvPr>
            <p:ph idx="1"/>
          </p:nvPr>
        </p:nvSpPr>
        <p:spPr>
          <a:xfrm>
            <a:off x="1105904" y="1273011"/>
            <a:ext cx="10178322" cy="5505476"/>
          </a:xfrm>
        </p:spPr>
        <p:txBody>
          <a:bodyPr>
            <a:normAutofit/>
          </a:bodyPr>
          <a:lstStyle/>
          <a:p>
            <a:pPr algn="just"/>
            <a:r>
              <a:rPr lang="es-MX" dirty="0"/>
              <a:t>Los sistemas de automatización que se colocan en una vivienda para controlar todos los servicios relacionados con la energía, se denominan domótica. Término que significa en latín casa automática. Muchos de estos sistemas están entrelazados entre si dentro o fuera del hogar, beneficiándonos en las comunicaciones y en una gama de servicios eléctricos que tenemos a nuestra disposición en casa. Esta tecnología representa una gran ventaja, porque nos facilita el uso de la diversidad de aparatos eléctricos de una manera eficaz y rápida.</a:t>
            </a:r>
          </a:p>
          <a:p>
            <a:pPr algn="just"/>
            <a:r>
              <a:rPr lang="es-MX" dirty="0"/>
              <a:t>En la actualidad los avances computacionales y electrónicos han aumentado las aplicaciones en comportamientos semi-inteligentes, que se emplean en sistemas de casas inteligentes. Se supone que una casa inteligente es la que está fresca en verano y caliente en invierno, la que ahorra energía, y la que en general obedece las órdenes del usuario. La domótica, por su parte trata de hacer inteligentes a las casas y edificios, empleando un conjunto de sistemas que automatizan y controlan las instalaciones del hogar. En la domótica, los dispositivos que se encuentran integrados en la red de control aportan un confort, seguridad y ahorro de energía en la casa.</a:t>
            </a:r>
            <a:endParaRPr lang="es-EC" dirty="0"/>
          </a:p>
        </p:txBody>
      </p:sp>
    </p:spTree>
    <p:extLst>
      <p:ext uri="{BB962C8B-B14F-4D97-AF65-F5344CB8AC3E}">
        <p14:creationId xmlns:p14="http://schemas.microsoft.com/office/powerpoint/2010/main" val="41215589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Marcador de contenido 10">
            <a:extLst>
              <a:ext uri="{FF2B5EF4-FFF2-40B4-BE49-F238E27FC236}">
                <a16:creationId xmlns:a16="http://schemas.microsoft.com/office/drawing/2014/main" id="{1DBC203B-2B74-4DC7-BA16-9138C814D2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1341" y="1106558"/>
            <a:ext cx="4794339" cy="2696816"/>
          </a:xfrm>
        </p:spPr>
      </p:pic>
      <p:pic>
        <p:nvPicPr>
          <p:cNvPr id="13" name="Imagen 12">
            <a:extLst>
              <a:ext uri="{FF2B5EF4-FFF2-40B4-BE49-F238E27FC236}">
                <a16:creationId xmlns:a16="http://schemas.microsoft.com/office/drawing/2014/main" id="{B7B00675-6FA3-4456-8F94-378FC3956D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106558"/>
            <a:ext cx="5510696" cy="4181059"/>
          </a:xfrm>
          <a:prstGeom prst="rect">
            <a:avLst/>
          </a:prstGeom>
        </p:spPr>
      </p:pic>
      <p:pic>
        <p:nvPicPr>
          <p:cNvPr id="15" name="Imagen 14">
            <a:extLst>
              <a:ext uri="{FF2B5EF4-FFF2-40B4-BE49-F238E27FC236}">
                <a16:creationId xmlns:a16="http://schemas.microsoft.com/office/drawing/2014/main" id="{68C81BE0-DBC2-498F-BB1D-DB949E433B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1341" y="3962400"/>
            <a:ext cx="4794339" cy="2305878"/>
          </a:xfrm>
          <a:prstGeom prst="rect">
            <a:avLst/>
          </a:prstGeom>
        </p:spPr>
      </p:pic>
    </p:spTree>
    <p:extLst>
      <p:ext uri="{BB962C8B-B14F-4D97-AF65-F5344CB8AC3E}">
        <p14:creationId xmlns:p14="http://schemas.microsoft.com/office/powerpoint/2010/main" val="538808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60A13F-2559-4E34-8AA1-2E90F4C228C4}"/>
              </a:ext>
            </a:extLst>
          </p:cNvPr>
          <p:cNvSpPr>
            <a:spLocks noGrp="1"/>
          </p:cNvSpPr>
          <p:nvPr>
            <p:ph type="title"/>
          </p:nvPr>
        </p:nvSpPr>
        <p:spPr/>
        <p:txBody>
          <a:bodyPr/>
          <a:lstStyle/>
          <a:p>
            <a:r>
              <a:rPr lang="es-EC" dirty="0"/>
              <a:t>Smart agro</a:t>
            </a:r>
          </a:p>
        </p:txBody>
      </p:sp>
      <p:sp>
        <p:nvSpPr>
          <p:cNvPr id="3" name="Marcador de contenido 2">
            <a:extLst>
              <a:ext uri="{FF2B5EF4-FFF2-40B4-BE49-F238E27FC236}">
                <a16:creationId xmlns:a16="http://schemas.microsoft.com/office/drawing/2014/main" id="{4ED5F0EA-350A-4A4F-8A18-FB08AF352AC7}"/>
              </a:ext>
            </a:extLst>
          </p:cNvPr>
          <p:cNvSpPr>
            <a:spLocks noGrp="1"/>
          </p:cNvSpPr>
          <p:nvPr>
            <p:ph idx="1"/>
          </p:nvPr>
        </p:nvSpPr>
        <p:spPr>
          <a:xfrm>
            <a:off x="1251678" y="1632204"/>
            <a:ext cx="10178322" cy="3593591"/>
          </a:xfrm>
        </p:spPr>
        <p:txBody>
          <a:bodyPr/>
          <a:lstStyle/>
          <a:p>
            <a:pPr algn="just"/>
            <a:r>
              <a:rPr lang="es-MX" dirty="0"/>
              <a:t>El concepto ‘Smart Agro’ es básicamente la consecuencia de la irrupción de las TIC. De una revolución digital que trae consigo una transformación de la industria agroalimentaria, agrícola, ganadera, pesquera, rural y forestal, entre otras. El uso combinado de robótica, geoposicionamiento y análisis Big Data, ha consolidado procedimientos válidos para combatir el derroche de agua y el exceso de la aplicación de productos agroquímicos y fertilizantes. Es decir, la monitorización, actuación en tiempo real y visualización georreferenciada de datos de los activos del campo desarrollando nuevos modelos de negocio, para mejorar los procesos operativos y ahorrar costes del campo, haciendo de él, un campo inteligente.</a:t>
            </a:r>
          </a:p>
          <a:p>
            <a:pPr algn="just"/>
            <a:endParaRPr lang="es-EC" dirty="0"/>
          </a:p>
        </p:txBody>
      </p:sp>
      <p:pic>
        <p:nvPicPr>
          <p:cNvPr id="5" name="Imagen 4">
            <a:extLst>
              <a:ext uri="{FF2B5EF4-FFF2-40B4-BE49-F238E27FC236}">
                <a16:creationId xmlns:a16="http://schemas.microsoft.com/office/drawing/2014/main" id="{23D6E7EF-7D11-4B10-84E4-718A1DC1E1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7078" y="4525431"/>
            <a:ext cx="3823252" cy="2150580"/>
          </a:xfrm>
          <a:prstGeom prst="rect">
            <a:avLst/>
          </a:prstGeom>
        </p:spPr>
      </p:pic>
    </p:spTree>
    <p:extLst>
      <p:ext uri="{BB962C8B-B14F-4D97-AF65-F5344CB8AC3E}">
        <p14:creationId xmlns:p14="http://schemas.microsoft.com/office/powerpoint/2010/main" val="29826470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9F0A20-4B7C-4D55-B8D4-E8DCEBC6D261}"/>
              </a:ext>
            </a:extLst>
          </p:cNvPr>
          <p:cNvSpPr>
            <a:spLocks noGrp="1"/>
          </p:cNvSpPr>
          <p:nvPr>
            <p:ph type="title"/>
          </p:nvPr>
        </p:nvSpPr>
        <p:spPr>
          <a:xfrm>
            <a:off x="1251678" y="382385"/>
            <a:ext cx="10178322" cy="1128363"/>
          </a:xfrm>
        </p:spPr>
        <p:txBody>
          <a:bodyPr>
            <a:normAutofit fontScale="90000"/>
          </a:bodyPr>
          <a:lstStyle/>
          <a:p>
            <a:r>
              <a:rPr lang="es-EC" dirty="0"/>
              <a:t>Raspberry Pi</a:t>
            </a:r>
            <a:br>
              <a:rPr lang="es-EC" dirty="0"/>
            </a:br>
            <a:endParaRPr lang="es-EC" dirty="0"/>
          </a:p>
        </p:txBody>
      </p:sp>
      <p:sp>
        <p:nvSpPr>
          <p:cNvPr id="3" name="Marcador de contenido 2">
            <a:extLst>
              <a:ext uri="{FF2B5EF4-FFF2-40B4-BE49-F238E27FC236}">
                <a16:creationId xmlns:a16="http://schemas.microsoft.com/office/drawing/2014/main" id="{9611E559-78E8-416A-BE26-E00FE2341E5B}"/>
              </a:ext>
            </a:extLst>
          </p:cNvPr>
          <p:cNvSpPr>
            <a:spLocks noGrp="1"/>
          </p:cNvSpPr>
          <p:nvPr>
            <p:ph idx="1"/>
          </p:nvPr>
        </p:nvSpPr>
        <p:spPr>
          <a:xfrm>
            <a:off x="1099604" y="711819"/>
            <a:ext cx="10178322" cy="3593591"/>
          </a:xfrm>
        </p:spPr>
        <p:txBody>
          <a:bodyPr>
            <a:normAutofit fontScale="92500" lnSpcReduction="10000"/>
          </a:bodyPr>
          <a:lstStyle/>
          <a:p>
            <a:pPr marL="0" indent="0">
              <a:buNone/>
            </a:pPr>
            <a:r>
              <a:rPr lang="es-EC" dirty="0"/>
              <a:t> </a:t>
            </a:r>
          </a:p>
          <a:p>
            <a:pPr algn="just"/>
            <a:r>
              <a:rPr lang="es-EC" dirty="0"/>
              <a:t>La Raspberry Pi es una computadora en una sola tarjeta (</a:t>
            </a:r>
            <a:r>
              <a:rPr lang="es-EC" dirty="0" err="1"/>
              <a:t>Board</a:t>
            </a:r>
            <a:r>
              <a:rPr lang="es-EC" dirty="0"/>
              <a:t> </a:t>
            </a:r>
            <a:r>
              <a:rPr lang="es-EC" dirty="0" err="1"/>
              <a:t>Computer</a:t>
            </a:r>
            <a:r>
              <a:rPr lang="es-EC" dirty="0"/>
              <a:t>) creada por la Raspberry Pi Fundación para promover la enseñanza de la programación en escuelas y países en desarrollo. Python es un lenguaje de programación de alto nivel, interpretado, con variables con tipo de datos dinámico. Permite programar usando los paradigmas de programación imperativa, orientada a objetos o funcional y se puede extender fácilmente por medio de módulos escritos en C o C++. La Raspberry Pi se puede usar en proyectos de electrónica y para tareas básicas que haría cualquier ordenador de sobremesa como navegar por internet, hojas de cálculo, procesador de textos, reproducir vídeo en alta definición e incluso jugar a ciertos juegos.</a:t>
            </a:r>
          </a:p>
          <a:p>
            <a:pPr algn="just"/>
            <a:r>
              <a:rPr lang="es-EC" dirty="0"/>
              <a:t>Al utilizar Python en la Raspberry Pi tenemos la ventaja de poder utiliza los pines GPIO para conectar el mundo digital con el mundo físico mediante la electrónica y programación.</a:t>
            </a:r>
          </a:p>
          <a:p>
            <a:endParaRPr lang="es-EC" dirty="0"/>
          </a:p>
        </p:txBody>
      </p:sp>
      <p:pic>
        <p:nvPicPr>
          <p:cNvPr id="5" name="Imagen 4">
            <a:extLst>
              <a:ext uri="{FF2B5EF4-FFF2-40B4-BE49-F238E27FC236}">
                <a16:creationId xmlns:a16="http://schemas.microsoft.com/office/drawing/2014/main" id="{58377DBF-4CF2-4BA8-A7DE-E34185ED49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0233" y="4236321"/>
            <a:ext cx="3337063" cy="2491674"/>
          </a:xfrm>
          <a:prstGeom prst="rect">
            <a:avLst/>
          </a:prstGeom>
        </p:spPr>
      </p:pic>
    </p:spTree>
    <p:extLst>
      <p:ext uri="{BB962C8B-B14F-4D97-AF65-F5344CB8AC3E}">
        <p14:creationId xmlns:p14="http://schemas.microsoft.com/office/powerpoint/2010/main" val="41368663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88D1FD-A553-457B-AB0F-988977AF1640}"/>
              </a:ext>
            </a:extLst>
          </p:cNvPr>
          <p:cNvSpPr>
            <a:spLocks noGrp="1"/>
          </p:cNvSpPr>
          <p:nvPr>
            <p:ph type="title"/>
          </p:nvPr>
        </p:nvSpPr>
        <p:spPr>
          <a:xfrm>
            <a:off x="1251678" y="382385"/>
            <a:ext cx="10178322" cy="889824"/>
          </a:xfrm>
        </p:spPr>
        <p:txBody>
          <a:bodyPr/>
          <a:lstStyle/>
          <a:p>
            <a:r>
              <a:rPr lang="es-ES" dirty="0"/>
              <a:t>GPIO</a:t>
            </a:r>
            <a:endParaRPr lang="es-EC" dirty="0"/>
          </a:p>
        </p:txBody>
      </p:sp>
      <p:sp>
        <p:nvSpPr>
          <p:cNvPr id="3" name="Marcador de contenido 2">
            <a:extLst>
              <a:ext uri="{FF2B5EF4-FFF2-40B4-BE49-F238E27FC236}">
                <a16:creationId xmlns:a16="http://schemas.microsoft.com/office/drawing/2014/main" id="{CD414FD3-1367-437B-9353-A33D7B99F258}"/>
              </a:ext>
            </a:extLst>
          </p:cNvPr>
          <p:cNvSpPr>
            <a:spLocks noGrp="1"/>
          </p:cNvSpPr>
          <p:nvPr>
            <p:ph idx="1"/>
          </p:nvPr>
        </p:nvSpPr>
        <p:spPr>
          <a:xfrm>
            <a:off x="1158913" y="1396177"/>
            <a:ext cx="10178322" cy="5079438"/>
          </a:xfrm>
        </p:spPr>
        <p:txBody>
          <a:bodyPr>
            <a:normAutofit/>
          </a:bodyPr>
          <a:lstStyle/>
          <a:p>
            <a:pPr marL="0" indent="0" algn="just">
              <a:buNone/>
            </a:pPr>
            <a:endParaRPr lang="es-MX" dirty="0"/>
          </a:p>
          <a:p>
            <a:pPr algn="just"/>
            <a:r>
              <a:rPr lang="es-MX" dirty="0"/>
              <a:t>General </a:t>
            </a:r>
            <a:r>
              <a:rPr lang="es-MX" dirty="0" err="1"/>
              <a:t>Purpose</a:t>
            </a:r>
            <a:r>
              <a:rPr lang="es-MX" dirty="0"/>
              <a:t> Input Output (GPIO) es un sistema de entrada y salida de propósito general, es decir, consta de una serie de pines o conexiones que se pueden usar como entradas o salidas para múltiples usos. Estos pines están incluidos en todos los modelos de Raspberry Pi, aunque con diferencias. GPIO mientras que a partir de la versión 2 de Raspberry Pi el número de pines aumentó a 40. Sin embargo, la compatibilidad es total, puesto que los 26 primeros pines mantienen su función original. Los pines GPIO tienen funciones específicas (aunque algunos comparten funciones) y se pueden agrupar de la siguiente manera.</a:t>
            </a:r>
          </a:p>
          <a:p>
            <a:pPr algn="just"/>
            <a:r>
              <a:rPr lang="es-MX" dirty="0"/>
              <a:t>Nos encontramos con dos formas distintas de referirse a los pines, GPIO según los números del conector externo o BCM según los pines del chip que revuelven las posiciones. No tiene por qué ser mejor una que otra pero es importante asegurarse de cuál de las dos se está usando.</a:t>
            </a:r>
            <a:endParaRPr lang="es-EC" dirty="0"/>
          </a:p>
        </p:txBody>
      </p:sp>
    </p:spTree>
    <p:extLst>
      <p:ext uri="{BB962C8B-B14F-4D97-AF65-F5344CB8AC3E}">
        <p14:creationId xmlns:p14="http://schemas.microsoft.com/office/powerpoint/2010/main" val="323305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a:extLst>
              <a:ext uri="{FF2B5EF4-FFF2-40B4-BE49-F238E27FC236}">
                <a16:creationId xmlns:a16="http://schemas.microsoft.com/office/drawing/2014/main" id="{77774C61-1250-4785-9E95-8A37B465221E}"/>
              </a:ext>
            </a:extLst>
          </p:cNvPr>
          <p:cNvPicPr>
            <a:picLocks noGrp="1" noChangeAspect="1"/>
          </p:cNvPicPr>
          <p:nvPr>
            <p:ph idx="1"/>
          </p:nvPr>
        </p:nvPicPr>
        <p:blipFill>
          <a:blip r:embed="rId2"/>
          <a:stretch>
            <a:fillRect/>
          </a:stretch>
        </p:blipFill>
        <p:spPr>
          <a:xfrm>
            <a:off x="967401" y="1137179"/>
            <a:ext cx="5592425" cy="4583641"/>
          </a:xfrm>
          <a:prstGeom prst="rect">
            <a:avLst/>
          </a:prstGeom>
        </p:spPr>
      </p:pic>
      <p:pic>
        <p:nvPicPr>
          <p:cNvPr id="5" name="Imagen 4">
            <a:extLst>
              <a:ext uri="{FF2B5EF4-FFF2-40B4-BE49-F238E27FC236}">
                <a16:creationId xmlns:a16="http://schemas.microsoft.com/office/drawing/2014/main" id="{3434F216-C4DE-4757-96CB-C8DE4F17F014}"/>
              </a:ext>
            </a:extLst>
          </p:cNvPr>
          <p:cNvPicPr>
            <a:picLocks noChangeAspect="1"/>
          </p:cNvPicPr>
          <p:nvPr/>
        </p:nvPicPr>
        <p:blipFill rotWithShape="1">
          <a:blip r:embed="rId3"/>
          <a:srcRect l="36957" t="39801" r="31196" b="17279"/>
          <a:stretch/>
        </p:blipFill>
        <p:spPr>
          <a:xfrm>
            <a:off x="6766726" y="1494181"/>
            <a:ext cx="5107222" cy="3869635"/>
          </a:xfrm>
          <a:prstGeom prst="rect">
            <a:avLst/>
          </a:prstGeom>
        </p:spPr>
      </p:pic>
    </p:spTree>
    <p:extLst>
      <p:ext uri="{BB962C8B-B14F-4D97-AF65-F5344CB8AC3E}">
        <p14:creationId xmlns:p14="http://schemas.microsoft.com/office/powerpoint/2010/main" val="1204447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2EAEE6F-4CBE-4BFD-B3A3-FE405630FA72}"/>
              </a:ext>
            </a:extLst>
          </p:cNvPr>
          <p:cNvSpPr>
            <a:spLocks noGrp="1"/>
          </p:cNvSpPr>
          <p:nvPr>
            <p:ph type="title"/>
          </p:nvPr>
        </p:nvSpPr>
        <p:spPr/>
        <p:txBody>
          <a:bodyPr/>
          <a:lstStyle/>
          <a:p>
            <a:r>
              <a:rPr lang="es-ES" dirty="0"/>
              <a:t>Ejemplo-alarma de incendios</a:t>
            </a:r>
            <a:endParaRPr lang="es-EC" dirty="0"/>
          </a:p>
        </p:txBody>
      </p:sp>
      <p:pic>
        <p:nvPicPr>
          <p:cNvPr id="4" name="Marcador de contenido 3">
            <a:extLst>
              <a:ext uri="{FF2B5EF4-FFF2-40B4-BE49-F238E27FC236}">
                <a16:creationId xmlns:a16="http://schemas.microsoft.com/office/drawing/2014/main" id="{0DEC699D-08F6-48F2-B34A-5904878198CC}"/>
              </a:ext>
            </a:extLst>
          </p:cNvPr>
          <p:cNvPicPr>
            <a:picLocks noGrp="1" noChangeAspect="1"/>
          </p:cNvPicPr>
          <p:nvPr>
            <p:ph idx="1"/>
          </p:nvPr>
        </p:nvPicPr>
        <p:blipFill rotWithShape="1">
          <a:blip r:embed="rId2"/>
          <a:srcRect l="-1" t="14450" r="2075" b="12075"/>
          <a:stretch/>
        </p:blipFill>
        <p:spPr>
          <a:xfrm>
            <a:off x="1054438" y="1622726"/>
            <a:ext cx="10572801" cy="4460022"/>
          </a:xfrm>
          <a:prstGeom prst="rect">
            <a:avLst/>
          </a:prstGeom>
        </p:spPr>
      </p:pic>
    </p:spTree>
    <p:extLst>
      <p:ext uri="{BB962C8B-B14F-4D97-AF65-F5344CB8AC3E}">
        <p14:creationId xmlns:p14="http://schemas.microsoft.com/office/powerpoint/2010/main" val="994446668"/>
      </p:ext>
    </p:extLst>
  </p:cSld>
  <p:clrMapOvr>
    <a:masterClrMapping/>
  </p:clrMapOvr>
</p:sld>
</file>

<file path=ppt/theme/theme1.xml><?xml version="1.0" encoding="utf-8"?>
<a:theme xmlns:a="http://schemas.openxmlformats.org/drawingml/2006/main" name="Distintivo">
  <a:themeElements>
    <a:clrScheme name="Distintivo">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Distintivo">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stintivo">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Distintivo</Template>
  <TotalTime>64</TotalTime>
  <Words>901</Words>
  <Application>Microsoft Office PowerPoint</Application>
  <PresentationFormat>Panorámica</PresentationFormat>
  <Paragraphs>32</Paragraphs>
  <Slides>16</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16</vt:i4>
      </vt:variant>
    </vt:vector>
  </HeadingPairs>
  <TitlesOfParts>
    <vt:vector size="20" baseType="lpstr">
      <vt:lpstr>Arial</vt:lpstr>
      <vt:lpstr>Gill Sans MT</vt:lpstr>
      <vt:lpstr>Impact</vt:lpstr>
      <vt:lpstr>Distintivo</vt:lpstr>
      <vt:lpstr>Producto de unidad 3</vt:lpstr>
      <vt:lpstr>Presentación de PowerPoint</vt:lpstr>
      <vt:lpstr>Smart home</vt:lpstr>
      <vt:lpstr>Presentación de PowerPoint</vt:lpstr>
      <vt:lpstr>Smart agro</vt:lpstr>
      <vt:lpstr>Raspberry Pi </vt:lpstr>
      <vt:lpstr>GPIO</vt:lpstr>
      <vt:lpstr>Presentación de PowerPoint</vt:lpstr>
      <vt:lpstr>Ejemplo-alarma de incendios</vt:lpstr>
      <vt:lpstr>Presentación de PowerPoint</vt:lpstr>
      <vt:lpstr>Ejemplo-Sistema de riego automático</vt:lpstr>
      <vt:lpstr>Presentación de PowerPoint</vt:lpstr>
      <vt:lpstr>SIMULACION EN PROTEUS</vt:lpstr>
      <vt:lpstr>Sistema de riego</vt:lpstr>
      <vt:lpstr>Alarma para incendios</vt:lpstr>
      <vt:lpstr>bibliografía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Producto de unidad 3</dc:title>
  <dc:creator>nestor azuero</dc:creator>
  <cp:lastModifiedBy>javier elias arteaga pinargote</cp:lastModifiedBy>
  <cp:revision>8</cp:revision>
  <dcterms:created xsi:type="dcterms:W3CDTF">2020-09-05T19:56:35Z</dcterms:created>
  <dcterms:modified xsi:type="dcterms:W3CDTF">2020-09-08T14:11:34Z</dcterms:modified>
</cp:coreProperties>
</file>